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62" r:id="rId2"/>
    <p:sldId id="296" r:id="rId3"/>
    <p:sldId id="297" r:id="rId4"/>
    <p:sldId id="29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8" autoAdjust="0"/>
    <p:restoredTop sz="94660"/>
  </p:normalViewPr>
  <p:slideViewPr>
    <p:cSldViewPr snapToGrid="0">
      <p:cViewPr>
        <p:scale>
          <a:sx n="66" d="100"/>
          <a:sy n="66" d="100"/>
        </p:scale>
        <p:origin x="424"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2A9819-35C9-486B-9658-8DF6FC0BDFF4}" type="datetimeFigureOut">
              <a:rPr lang="en-GB" smtClean="0"/>
              <a:t>14/02/2025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2EBA29-EFC6-41DD-92B4-51E1E8F85C45}" type="slidenum">
              <a:rPr lang="en-GB" smtClean="0"/>
              <a:t>‹#›</a:t>
            </a:fld>
            <a:endParaRPr lang="en-GB"/>
          </a:p>
        </p:txBody>
      </p:sp>
    </p:spTree>
    <p:extLst>
      <p:ext uri="{BB962C8B-B14F-4D97-AF65-F5344CB8AC3E}">
        <p14:creationId xmlns:p14="http://schemas.microsoft.com/office/powerpoint/2010/main" val="1571892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 going to talk today about MOF glasses, and present a strategy by which they can be modified to make them easier to process, at substantially lower temperatures, whilst also opening up a new route to tailor the properties of MOF glasses (optical, mechanical, as well as thermal)</a:t>
            </a:r>
          </a:p>
        </p:txBody>
      </p:sp>
      <p:sp>
        <p:nvSpPr>
          <p:cNvPr id="4" name="Slide Number Placeholder 3"/>
          <p:cNvSpPr>
            <a:spLocks noGrp="1"/>
          </p:cNvSpPr>
          <p:nvPr>
            <p:ph type="sldNum" sz="quarter" idx="5"/>
          </p:nvPr>
        </p:nvSpPr>
        <p:spPr/>
        <p:txBody>
          <a:bodyPr/>
          <a:lstStyle/>
          <a:p>
            <a:fld id="{9061E08B-A9D8-4711-B97A-BAECD85B22E8}" type="slidenum">
              <a:rPr lang="en-GB" smtClean="0"/>
              <a:t>1</a:t>
            </a:fld>
            <a:endParaRPr lang="en-GB"/>
          </a:p>
        </p:txBody>
      </p:sp>
    </p:spTree>
    <p:extLst>
      <p:ext uri="{BB962C8B-B14F-4D97-AF65-F5344CB8AC3E}">
        <p14:creationId xmlns:p14="http://schemas.microsoft.com/office/powerpoint/2010/main" val="156794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1F0856A-944F-4840-BAEA-80982F6A30B8}" type="slidenum">
              <a:rPr lang="en-GB" smtClean="0"/>
              <a:t>2</a:t>
            </a:fld>
            <a:endParaRPr lang="en-GB"/>
          </a:p>
        </p:txBody>
      </p:sp>
    </p:spTree>
    <p:extLst>
      <p:ext uri="{BB962C8B-B14F-4D97-AF65-F5344CB8AC3E}">
        <p14:creationId xmlns:p14="http://schemas.microsoft.com/office/powerpoint/2010/main" val="949618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A02A6-6381-034D-24E6-3A3B96E779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9F5C3B-1DDD-9BD5-33B8-172B78B9A5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0BB9FF-33D6-F900-DF47-41882F2A264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F0A6A77-F600-B3A6-2A0E-7AD7DC43A761}"/>
              </a:ext>
            </a:extLst>
          </p:cNvPr>
          <p:cNvSpPr>
            <a:spLocks noGrp="1"/>
          </p:cNvSpPr>
          <p:nvPr>
            <p:ph type="sldNum" sz="quarter" idx="5"/>
          </p:nvPr>
        </p:nvSpPr>
        <p:spPr/>
        <p:txBody>
          <a:bodyPr/>
          <a:lstStyle/>
          <a:p>
            <a:fld id="{01F0856A-944F-4840-BAEA-80982F6A30B8}" type="slidenum">
              <a:rPr lang="en-GB" smtClean="0"/>
              <a:t>3</a:t>
            </a:fld>
            <a:endParaRPr lang="en-GB"/>
          </a:p>
        </p:txBody>
      </p:sp>
    </p:spTree>
    <p:extLst>
      <p:ext uri="{BB962C8B-B14F-4D97-AF65-F5344CB8AC3E}">
        <p14:creationId xmlns:p14="http://schemas.microsoft.com/office/powerpoint/2010/main" val="1685261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60A686-3059-9877-E45F-848F02939E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5585BD-049A-87DF-DF52-1FFD525BB0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F48922-5EEF-38A3-03C0-B89D60661B1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7FEEC61-3E08-DBC3-4363-942B5F46F2F7}"/>
              </a:ext>
            </a:extLst>
          </p:cNvPr>
          <p:cNvSpPr>
            <a:spLocks noGrp="1"/>
          </p:cNvSpPr>
          <p:nvPr>
            <p:ph type="sldNum" sz="quarter" idx="5"/>
          </p:nvPr>
        </p:nvSpPr>
        <p:spPr/>
        <p:txBody>
          <a:bodyPr/>
          <a:lstStyle/>
          <a:p>
            <a:fld id="{01F0856A-944F-4840-BAEA-80982F6A30B8}" type="slidenum">
              <a:rPr lang="en-GB" smtClean="0"/>
              <a:t>4</a:t>
            </a:fld>
            <a:endParaRPr lang="en-GB"/>
          </a:p>
        </p:txBody>
      </p:sp>
    </p:spTree>
    <p:extLst>
      <p:ext uri="{BB962C8B-B14F-4D97-AF65-F5344CB8AC3E}">
        <p14:creationId xmlns:p14="http://schemas.microsoft.com/office/powerpoint/2010/main" val="2867522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F7A51-C265-412D-E4FE-8D897199BF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46B1920-A5DD-74D4-E2EF-35AB06839E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7ECD6B3-6911-4C05-DCC1-63E3BF768A19}"/>
              </a:ext>
            </a:extLst>
          </p:cNvPr>
          <p:cNvSpPr>
            <a:spLocks noGrp="1"/>
          </p:cNvSpPr>
          <p:nvPr>
            <p:ph type="dt" sz="half" idx="10"/>
          </p:nvPr>
        </p:nvSpPr>
        <p:spPr/>
        <p:txBody>
          <a:bodyPr/>
          <a:lstStyle/>
          <a:p>
            <a:fld id="{E4E5AF37-10FB-4334-8D26-CE9F122755D1}" type="datetimeFigureOut">
              <a:rPr lang="en-GB" smtClean="0"/>
              <a:t>14/02/2025</a:t>
            </a:fld>
            <a:endParaRPr lang="en-GB"/>
          </a:p>
        </p:txBody>
      </p:sp>
      <p:sp>
        <p:nvSpPr>
          <p:cNvPr id="5" name="Footer Placeholder 4">
            <a:extLst>
              <a:ext uri="{FF2B5EF4-FFF2-40B4-BE49-F238E27FC236}">
                <a16:creationId xmlns:a16="http://schemas.microsoft.com/office/drawing/2014/main" id="{E60DE97A-8F92-050E-CAB0-E52035643F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D95B05-8024-0D77-5824-14E44476531F}"/>
              </a:ext>
            </a:extLst>
          </p:cNvPr>
          <p:cNvSpPr>
            <a:spLocks noGrp="1"/>
          </p:cNvSpPr>
          <p:nvPr>
            <p:ph type="sldNum" sz="quarter" idx="12"/>
          </p:nvPr>
        </p:nvSpPr>
        <p:spPr/>
        <p:txBody>
          <a:bodyPr/>
          <a:lstStyle/>
          <a:p>
            <a:fld id="{6373A223-24AD-4E51-8D4D-468BE57B57D3}" type="slidenum">
              <a:rPr lang="en-GB" smtClean="0"/>
              <a:t>‹#›</a:t>
            </a:fld>
            <a:endParaRPr lang="en-GB"/>
          </a:p>
        </p:txBody>
      </p:sp>
    </p:spTree>
    <p:extLst>
      <p:ext uri="{BB962C8B-B14F-4D97-AF65-F5344CB8AC3E}">
        <p14:creationId xmlns:p14="http://schemas.microsoft.com/office/powerpoint/2010/main" val="729493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D810F-36EC-A2F0-271B-C08547BAC3F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64FB81B-7639-36DC-0171-32EA554D69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3713C7-192F-BA2B-4AD5-E6F8914B4F45}"/>
              </a:ext>
            </a:extLst>
          </p:cNvPr>
          <p:cNvSpPr>
            <a:spLocks noGrp="1"/>
          </p:cNvSpPr>
          <p:nvPr>
            <p:ph type="dt" sz="half" idx="10"/>
          </p:nvPr>
        </p:nvSpPr>
        <p:spPr/>
        <p:txBody>
          <a:bodyPr/>
          <a:lstStyle/>
          <a:p>
            <a:fld id="{E4E5AF37-10FB-4334-8D26-CE9F122755D1}" type="datetimeFigureOut">
              <a:rPr lang="en-GB" smtClean="0"/>
              <a:t>14/02/2025</a:t>
            </a:fld>
            <a:endParaRPr lang="en-GB"/>
          </a:p>
        </p:txBody>
      </p:sp>
      <p:sp>
        <p:nvSpPr>
          <p:cNvPr id="5" name="Footer Placeholder 4">
            <a:extLst>
              <a:ext uri="{FF2B5EF4-FFF2-40B4-BE49-F238E27FC236}">
                <a16:creationId xmlns:a16="http://schemas.microsoft.com/office/drawing/2014/main" id="{9C725B01-1030-C768-E152-3F3FB9400C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ED749F-936F-9B4F-396F-17DF8495F6B6}"/>
              </a:ext>
            </a:extLst>
          </p:cNvPr>
          <p:cNvSpPr>
            <a:spLocks noGrp="1"/>
          </p:cNvSpPr>
          <p:nvPr>
            <p:ph type="sldNum" sz="quarter" idx="12"/>
          </p:nvPr>
        </p:nvSpPr>
        <p:spPr/>
        <p:txBody>
          <a:bodyPr/>
          <a:lstStyle/>
          <a:p>
            <a:fld id="{6373A223-24AD-4E51-8D4D-468BE57B57D3}" type="slidenum">
              <a:rPr lang="en-GB" smtClean="0"/>
              <a:t>‹#›</a:t>
            </a:fld>
            <a:endParaRPr lang="en-GB"/>
          </a:p>
        </p:txBody>
      </p:sp>
    </p:spTree>
    <p:extLst>
      <p:ext uri="{BB962C8B-B14F-4D97-AF65-F5344CB8AC3E}">
        <p14:creationId xmlns:p14="http://schemas.microsoft.com/office/powerpoint/2010/main" val="4230235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20DA99-A699-7F7D-B716-6524079DAD2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4FA291B-4547-4114-F2D5-6E5EC9C66A6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C0AE08B-5AFF-E80C-B39C-86972064F956}"/>
              </a:ext>
            </a:extLst>
          </p:cNvPr>
          <p:cNvSpPr>
            <a:spLocks noGrp="1"/>
          </p:cNvSpPr>
          <p:nvPr>
            <p:ph type="dt" sz="half" idx="10"/>
          </p:nvPr>
        </p:nvSpPr>
        <p:spPr/>
        <p:txBody>
          <a:bodyPr/>
          <a:lstStyle/>
          <a:p>
            <a:fld id="{E4E5AF37-10FB-4334-8D26-CE9F122755D1}" type="datetimeFigureOut">
              <a:rPr lang="en-GB" smtClean="0"/>
              <a:t>14/02/2025</a:t>
            </a:fld>
            <a:endParaRPr lang="en-GB"/>
          </a:p>
        </p:txBody>
      </p:sp>
      <p:sp>
        <p:nvSpPr>
          <p:cNvPr id="5" name="Footer Placeholder 4">
            <a:extLst>
              <a:ext uri="{FF2B5EF4-FFF2-40B4-BE49-F238E27FC236}">
                <a16:creationId xmlns:a16="http://schemas.microsoft.com/office/drawing/2014/main" id="{D012CD5B-7B90-3DC5-FB88-B4CE1FC2FB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A07913-0EBD-ADF3-C811-772493D1EC07}"/>
              </a:ext>
            </a:extLst>
          </p:cNvPr>
          <p:cNvSpPr>
            <a:spLocks noGrp="1"/>
          </p:cNvSpPr>
          <p:nvPr>
            <p:ph type="sldNum" sz="quarter" idx="12"/>
          </p:nvPr>
        </p:nvSpPr>
        <p:spPr/>
        <p:txBody>
          <a:bodyPr/>
          <a:lstStyle/>
          <a:p>
            <a:fld id="{6373A223-24AD-4E51-8D4D-468BE57B57D3}" type="slidenum">
              <a:rPr lang="en-GB" smtClean="0"/>
              <a:t>‹#›</a:t>
            </a:fld>
            <a:endParaRPr lang="en-GB"/>
          </a:p>
        </p:txBody>
      </p:sp>
    </p:spTree>
    <p:extLst>
      <p:ext uri="{BB962C8B-B14F-4D97-AF65-F5344CB8AC3E}">
        <p14:creationId xmlns:p14="http://schemas.microsoft.com/office/powerpoint/2010/main" val="9906436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392" y="2057400"/>
            <a:ext cx="8736971" cy="795536"/>
          </a:xfrm>
          <a:prstGeom prst="rect">
            <a:avLst/>
          </a:prstGeom>
        </p:spPr>
        <p:txBody>
          <a:bodyPr/>
          <a:lstStyle>
            <a:lvl1pPr>
              <a:defRPr>
                <a:solidFill>
                  <a:schemeClr val="tx1"/>
                </a:solidFill>
                <a:latin typeface="Georgia"/>
                <a:cs typeface="Georgia"/>
              </a:defRPr>
            </a:lvl1pPr>
          </a:lstStyle>
          <a:p>
            <a:r>
              <a:rPr lang="en-GB" dirty="0"/>
              <a:t>Click to edit Master title style</a:t>
            </a:r>
          </a:p>
        </p:txBody>
      </p:sp>
      <p:sp>
        <p:nvSpPr>
          <p:cNvPr id="5" name="Text Placeholder 4"/>
          <p:cNvSpPr>
            <a:spLocks noGrp="1"/>
          </p:cNvSpPr>
          <p:nvPr>
            <p:ph type="body" sz="quarter" idx="10" hasCustomPrompt="1"/>
          </p:nvPr>
        </p:nvSpPr>
        <p:spPr>
          <a:xfrm>
            <a:off x="624417" y="2948517"/>
            <a:ext cx="8735483" cy="480483"/>
          </a:xfrm>
          <a:prstGeom prst="rect">
            <a:avLst/>
          </a:prstGeom>
        </p:spPr>
        <p:txBody>
          <a:bodyPr/>
          <a:lstStyle>
            <a:lvl1pPr>
              <a:defRPr sz="2133" baseline="0">
                <a:solidFill>
                  <a:schemeClr val="tx1"/>
                </a:solidFill>
              </a:defRPr>
            </a:lvl1pPr>
          </a:lstStyle>
          <a:p>
            <a:pPr lvl="0"/>
            <a:r>
              <a:rPr lang="en-GB" dirty="0"/>
              <a:t>Click to edit subtitle</a:t>
            </a:r>
          </a:p>
        </p:txBody>
      </p:sp>
    </p:spTree>
    <p:extLst>
      <p:ext uri="{BB962C8B-B14F-4D97-AF65-F5344CB8AC3E}">
        <p14:creationId xmlns:p14="http://schemas.microsoft.com/office/powerpoint/2010/main" val="1486193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71E40-CA40-62D6-6877-BE20830BDB3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F605E95-C752-F302-DEA2-3A1737A2178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A442CF-E4D4-E8C9-F607-7B5A184FED06}"/>
              </a:ext>
            </a:extLst>
          </p:cNvPr>
          <p:cNvSpPr>
            <a:spLocks noGrp="1"/>
          </p:cNvSpPr>
          <p:nvPr>
            <p:ph type="dt" sz="half" idx="10"/>
          </p:nvPr>
        </p:nvSpPr>
        <p:spPr/>
        <p:txBody>
          <a:bodyPr/>
          <a:lstStyle/>
          <a:p>
            <a:fld id="{E4E5AF37-10FB-4334-8D26-CE9F122755D1}" type="datetimeFigureOut">
              <a:rPr lang="en-GB" smtClean="0"/>
              <a:t>14/02/2025</a:t>
            </a:fld>
            <a:endParaRPr lang="en-GB"/>
          </a:p>
        </p:txBody>
      </p:sp>
      <p:sp>
        <p:nvSpPr>
          <p:cNvPr id="5" name="Footer Placeholder 4">
            <a:extLst>
              <a:ext uri="{FF2B5EF4-FFF2-40B4-BE49-F238E27FC236}">
                <a16:creationId xmlns:a16="http://schemas.microsoft.com/office/drawing/2014/main" id="{B4699ED5-CF18-85FE-E65F-9304BE1F01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7B1CB6-EFE1-3AC4-0509-D2306CEB0574}"/>
              </a:ext>
            </a:extLst>
          </p:cNvPr>
          <p:cNvSpPr>
            <a:spLocks noGrp="1"/>
          </p:cNvSpPr>
          <p:nvPr>
            <p:ph type="sldNum" sz="quarter" idx="12"/>
          </p:nvPr>
        </p:nvSpPr>
        <p:spPr/>
        <p:txBody>
          <a:bodyPr/>
          <a:lstStyle/>
          <a:p>
            <a:fld id="{6373A223-24AD-4E51-8D4D-468BE57B57D3}" type="slidenum">
              <a:rPr lang="en-GB" smtClean="0"/>
              <a:t>‹#›</a:t>
            </a:fld>
            <a:endParaRPr lang="en-GB"/>
          </a:p>
        </p:txBody>
      </p:sp>
    </p:spTree>
    <p:extLst>
      <p:ext uri="{BB962C8B-B14F-4D97-AF65-F5344CB8AC3E}">
        <p14:creationId xmlns:p14="http://schemas.microsoft.com/office/powerpoint/2010/main" val="1722793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A2E3D-D826-CE33-1F5C-CD27FF144B9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32C2763-80B9-4419-7C1A-9293B9800B2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06C711-5A78-DC82-B6F6-C9EBEEB8E3CA}"/>
              </a:ext>
            </a:extLst>
          </p:cNvPr>
          <p:cNvSpPr>
            <a:spLocks noGrp="1"/>
          </p:cNvSpPr>
          <p:nvPr>
            <p:ph type="dt" sz="half" idx="10"/>
          </p:nvPr>
        </p:nvSpPr>
        <p:spPr/>
        <p:txBody>
          <a:bodyPr/>
          <a:lstStyle/>
          <a:p>
            <a:fld id="{E4E5AF37-10FB-4334-8D26-CE9F122755D1}" type="datetimeFigureOut">
              <a:rPr lang="en-GB" smtClean="0"/>
              <a:t>14/02/2025</a:t>
            </a:fld>
            <a:endParaRPr lang="en-GB"/>
          </a:p>
        </p:txBody>
      </p:sp>
      <p:sp>
        <p:nvSpPr>
          <p:cNvPr id="5" name="Footer Placeholder 4">
            <a:extLst>
              <a:ext uri="{FF2B5EF4-FFF2-40B4-BE49-F238E27FC236}">
                <a16:creationId xmlns:a16="http://schemas.microsoft.com/office/drawing/2014/main" id="{4A085471-C277-F777-EB8D-1C6602A6B99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F39089-7BD5-982D-6BF4-2B52BB04F861}"/>
              </a:ext>
            </a:extLst>
          </p:cNvPr>
          <p:cNvSpPr>
            <a:spLocks noGrp="1"/>
          </p:cNvSpPr>
          <p:nvPr>
            <p:ph type="sldNum" sz="quarter" idx="12"/>
          </p:nvPr>
        </p:nvSpPr>
        <p:spPr/>
        <p:txBody>
          <a:bodyPr/>
          <a:lstStyle/>
          <a:p>
            <a:fld id="{6373A223-24AD-4E51-8D4D-468BE57B57D3}" type="slidenum">
              <a:rPr lang="en-GB" smtClean="0"/>
              <a:t>‹#›</a:t>
            </a:fld>
            <a:endParaRPr lang="en-GB"/>
          </a:p>
        </p:txBody>
      </p:sp>
    </p:spTree>
    <p:extLst>
      <p:ext uri="{BB962C8B-B14F-4D97-AF65-F5344CB8AC3E}">
        <p14:creationId xmlns:p14="http://schemas.microsoft.com/office/powerpoint/2010/main" val="1907867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1432A-3058-9DDF-5C0E-0BF17772689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B2A0BCC-5E55-668C-052A-3BBB4994F6A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7083875-7EC9-84A3-080A-12CB13D709B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6777551-0649-2797-D9FC-58AD27AD562D}"/>
              </a:ext>
            </a:extLst>
          </p:cNvPr>
          <p:cNvSpPr>
            <a:spLocks noGrp="1"/>
          </p:cNvSpPr>
          <p:nvPr>
            <p:ph type="dt" sz="half" idx="10"/>
          </p:nvPr>
        </p:nvSpPr>
        <p:spPr/>
        <p:txBody>
          <a:bodyPr/>
          <a:lstStyle/>
          <a:p>
            <a:fld id="{E4E5AF37-10FB-4334-8D26-CE9F122755D1}" type="datetimeFigureOut">
              <a:rPr lang="en-GB" smtClean="0"/>
              <a:t>14/02/2025</a:t>
            </a:fld>
            <a:endParaRPr lang="en-GB"/>
          </a:p>
        </p:txBody>
      </p:sp>
      <p:sp>
        <p:nvSpPr>
          <p:cNvPr id="6" name="Footer Placeholder 5">
            <a:extLst>
              <a:ext uri="{FF2B5EF4-FFF2-40B4-BE49-F238E27FC236}">
                <a16:creationId xmlns:a16="http://schemas.microsoft.com/office/drawing/2014/main" id="{9363C40F-CC5E-1E00-9D14-D07F9D925C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AD4A251-F986-6185-3FB4-31CAB05269BE}"/>
              </a:ext>
            </a:extLst>
          </p:cNvPr>
          <p:cNvSpPr>
            <a:spLocks noGrp="1"/>
          </p:cNvSpPr>
          <p:nvPr>
            <p:ph type="sldNum" sz="quarter" idx="12"/>
          </p:nvPr>
        </p:nvSpPr>
        <p:spPr/>
        <p:txBody>
          <a:bodyPr/>
          <a:lstStyle/>
          <a:p>
            <a:fld id="{6373A223-24AD-4E51-8D4D-468BE57B57D3}" type="slidenum">
              <a:rPr lang="en-GB" smtClean="0"/>
              <a:t>‹#›</a:t>
            </a:fld>
            <a:endParaRPr lang="en-GB"/>
          </a:p>
        </p:txBody>
      </p:sp>
    </p:spTree>
    <p:extLst>
      <p:ext uri="{BB962C8B-B14F-4D97-AF65-F5344CB8AC3E}">
        <p14:creationId xmlns:p14="http://schemas.microsoft.com/office/powerpoint/2010/main" val="3201706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97A3F-AC18-A5F0-9D72-BFAABFF9154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DDD292B-8BC6-3000-5B64-C63F7EC108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6FF7A2C-85E2-2945-33DC-3E0E7A73624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48D5D2A-2B44-245F-6A8B-C193E4E3993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0E3B383-5F7E-8677-CEAB-A234B97A773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C2AB9DA-A993-11CE-7128-BA581B06C956}"/>
              </a:ext>
            </a:extLst>
          </p:cNvPr>
          <p:cNvSpPr>
            <a:spLocks noGrp="1"/>
          </p:cNvSpPr>
          <p:nvPr>
            <p:ph type="dt" sz="half" idx="10"/>
          </p:nvPr>
        </p:nvSpPr>
        <p:spPr/>
        <p:txBody>
          <a:bodyPr/>
          <a:lstStyle/>
          <a:p>
            <a:fld id="{E4E5AF37-10FB-4334-8D26-CE9F122755D1}" type="datetimeFigureOut">
              <a:rPr lang="en-GB" smtClean="0"/>
              <a:t>14/02/2025</a:t>
            </a:fld>
            <a:endParaRPr lang="en-GB"/>
          </a:p>
        </p:txBody>
      </p:sp>
      <p:sp>
        <p:nvSpPr>
          <p:cNvPr id="8" name="Footer Placeholder 7">
            <a:extLst>
              <a:ext uri="{FF2B5EF4-FFF2-40B4-BE49-F238E27FC236}">
                <a16:creationId xmlns:a16="http://schemas.microsoft.com/office/drawing/2014/main" id="{8F29323B-640E-C2E0-4F79-F557141F8D2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68DA6E9-AE6E-18D5-861D-F752107B0C1B}"/>
              </a:ext>
            </a:extLst>
          </p:cNvPr>
          <p:cNvSpPr>
            <a:spLocks noGrp="1"/>
          </p:cNvSpPr>
          <p:nvPr>
            <p:ph type="sldNum" sz="quarter" idx="12"/>
          </p:nvPr>
        </p:nvSpPr>
        <p:spPr/>
        <p:txBody>
          <a:bodyPr/>
          <a:lstStyle/>
          <a:p>
            <a:fld id="{6373A223-24AD-4E51-8D4D-468BE57B57D3}" type="slidenum">
              <a:rPr lang="en-GB" smtClean="0"/>
              <a:t>‹#›</a:t>
            </a:fld>
            <a:endParaRPr lang="en-GB"/>
          </a:p>
        </p:txBody>
      </p:sp>
    </p:spTree>
    <p:extLst>
      <p:ext uri="{BB962C8B-B14F-4D97-AF65-F5344CB8AC3E}">
        <p14:creationId xmlns:p14="http://schemas.microsoft.com/office/powerpoint/2010/main" val="1345530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67439-855C-003B-6701-67D3A46FFD2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5167DBB-D15C-4D47-74A0-3FB0E9C7D9E0}"/>
              </a:ext>
            </a:extLst>
          </p:cNvPr>
          <p:cNvSpPr>
            <a:spLocks noGrp="1"/>
          </p:cNvSpPr>
          <p:nvPr>
            <p:ph type="dt" sz="half" idx="10"/>
          </p:nvPr>
        </p:nvSpPr>
        <p:spPr/>
        <p:txBody>
          <a:bodyPr/>
          <a:lstStyle/>
          <a:p>
            <a:fld id="{E4E5AF37-10FB-4334-8D26-CE9F122755D1}" type="datetimeFigureOut">
              <a:rPr lang="en-GB" smtClean="0"/>
              <a:t>14/02/2025</a:t>
            </a:fld>
            <a:endParaRPr lang="en-GB"/>
          </a:p>
        </p:txBody>
      </p:sp>
      <p:sp>
        <p:nvSpPr>
          <p:cNvPr id="4" name="Footer Placeholder 3">
            <a:extLst>
              <a:ext uri="{FF2B5EF4-FFF2-40B4-BE49-F238E27FC236}">
                <a16:creationId xmlns:a16="http://schemas.microsoft.com/office/drawing/2014/main" id="{03BC7BE5-E9FD-C110-2F18-21326F93670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615DF9-3DC4-0F26-A1DB-5BFC37A20910}"/>
              </a:ext>
            </a:extLst>
          </p:cNvPr>
          <p:cNvSpPr>
            <a:spLocks noGrp="1"/>
          </p:cNvSpPr>
          <p:nvPr>
            <p:ph type="sldNum" sz="quarter" idx="12"/>
          </p:nvPr>
        </p:nvSpPr>
        <p:spPr/>
        <p:txBody>
          <a:bodyPr/>
          <a:lstStyle/>
          <a:p>
            <a:fld id="{6373A223-24AD-4E51-8D4D-468BE57B57D3}" type="slidenum">
              <a:rPr lang="en-GB" smtClean="0"/>
              <a:t>‹#›</a:t>
            </a:fld>
            <a:endParaRPr lang="en-GB"/>
          </a:p>
        </p:txBody>
      </p:sp>
    </p:spTree>
    <p:extLst>
      <p:ext uri="{BB962C8B-B14F-4D97-AF65-F5344CB8AC3E}">
        <p14:creationId xmlns:p14="http://schemas.microsoft.com/office/powerpoint/2010/main" val="331658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EDB1EF-85EB-FFA7-61D0-ECF3F7E11D7A}"/>
              </a:ext>
            </a:extLst>
          </p:cNvPr>
          <p:cNvSpPr>
            <a:spLocks noGrp="1"/>
          </p:cNvSpPr>
          <p:nvPr>
            <p:ph type="dt" sz="half" idx="10"/>
          </p:nvPr>
        </p:nvSpPr>
        <p:spPr/>
        <p:txBody>
          <a:bodyPr/>
          <a:lstStyle/>
          <a:p>
            <a:fld id="{E4E5AF37-10FB-4334-8D26-CE9F122755D1}" type="datetimeFigureOut">
              <a:rPr lang="en-GB" smtClean="0"/>
              <a:t>14/02/2025</a:t>
            </a:fld>
            <a:endParaRPr lang="en-GB"/>
          </a:p>
        </p:txBody>
      </p:sp>
      <p:sp>
        <p:nvSpPr>
          <p:cNvPr id="3" name="Footer Placeholder 2">
            <a:extLst>
              <a:ext uri="{FF2B5EF4-FFF2-40B4-BE49-F238E27FC236}">
                <a16:creationId xmlns:a16="http://schemas.microsoft.com/office/drawing/2014/main" id="{2C283C50-478A-2599-270D-0FABAC8A791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317478-886E-A49E-469F-6465627682D3}"/>
              </a:ext>
            </a:extLst>
          </p:cNvPr>
          <p:cNvSpPr>
            <a:spLocks noGrp="1"/>
          </p:cNvSpPr>
          <p:nvPr>
            <p:ph type="sldNum" sz="quarter" idx="12"/>
          </p:nvPr>
        </p:nvSpPr>
        <p:spPr/>
        <p:txBody>
          <a:bodyPr/>
          <a:lstStyle/>
          <a:p>
            <a:fld id="{6373A223-24AD-4E51-8D4D-468BE57B57D3}" type="slidenum">
              <a:rPr lang="en-GB" smtClean="0"/>
              <a:t>‹#›</a:t>
            </a:fld>
            <a:endParaRPr lang="en-GB"/>
          </a:p>
        </p:txBody>
      </p:sp>
    </p:spTree>
    <p:extLst>
      <p:ext uri="{BB962C8B-B14F-4D97-AF65-F5344CB8AC3E}">
        <p14:creationId xmlns:p14="http://schemas.microsoft.com/office/powerpoint/2010/main" val="1222116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69C26-4D34-6664-7940-79233E8592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D9EE8A1-7428-28EA-E581-F04E518143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1B180A0-848E-7DB8-9A4F-6229B4A1D3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02D02B-7C16-B5DE-D7C9-4A14CFA9509F}"/>
              </a:ext>
            </a:extLst>
          </p:cNvPr>
          <p:cNvSpPr>
            <a:spLocks noGrp="1"/>
          </p:cNvSpPr>
          <p:nvPr>
            <p:ph type="dt" sz="half" idx="10"/>
          </p:nvPr>
        </p:nvSpPr>
        <p:spPr/>
        <p:txBody>
          <a:bodyPr/>
          <a:lstStyle/>
          <a:p>
            <a:fld id="{E4E5AF37-10FB-4334-8D26-CE9F122755D1}" type="datetimeFigureOut">
              <a:rPr lang="en-GB" smtClean="0"/>
              <a:t>14/02/2025</a:t>
            </a:fld>
            <a:endParaRPr lang="en-GB"/>
          </a:p>
        </p:txBody>
      </p:sp>
      <p:sp>
        <p:nvSpPr>
          <p:cNvPr id="6" name="Footer Placeholder 5">
            <a:extLst>
              <a:ext uri="{FF2B5EF4-FFF2-40B4-BE49-F238E27FC236}">
                <a16:creationId xmlns:a16="http://schemas.microsoft.com/office/drawing/2014/main" id="{3137CAD4-4BBA-C705-7F28-03095978DFE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BACA759-892D-916E-880F-6F6B9E53DC5C}"/>
              </a:ext>
            </a:extLst>
          </p:cNvPr>
          <p:cNvSpPr>
            <a:spLocks noGrp="1"/>
          </p:cNvSpPr>
          <p:nvPr>
            <p:ph type="sldNum" sz="quarter" idx="12"/>
          </p:nvPr>
        </p:nvSpPr>
        <p:spPr/>
        <p:txBody>
          <a:bodyPr/>
          <a:lstStyle/>
          <a:p>
            <a:fld id="{6373A223-24AD-4E51-8D4D-468BE57B57D3}" type="slidenum">
              <a:rPr lang="en-GB" smtClean="0"/>
              <a:t>‹#›</a:t>
            </a:fld>
            <a:endParaRPr lang="en-GB"/>
          </a:p>
        </p:txBody>
      </p:sp>
    </p:spTree>
    <p:extLst>
      <p:ext uri="{BB962C8B-B14F-4D97-AF65-F5344CB8AC3E}">
        <p14:creationId xmlns:p14="http://schemas.microsoft.com/office/powerpoint/2010/main" val="3101221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FA581-BBBD-8A42-DF62-9087D2302E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A723E01-606A-38D3-0BCD-7DD03B5151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093E512-5061-EE60-D13A-0F57856E32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A15BA9-0BF2-055B-DE8D-AADAEBBAF252}"/>
              </a:ext>
            </a:extLst>
          </p:cNvPr>
          <p:cNvSpPr>
            <a:spLocks noGrp="1"/>
          </p:cNvSpPr>
          <p:nvPr>
            <p:ph type="dt" sz="half" idx="10"/>
          </p:nvPr>
        </p:nvSpPr>
        <p:spPr/>
        <p:txBody>
          <a:bodyPr/>
          <a:lstStyle/>
          <a:p>
            <a:fld id="{E4E5AF37-10FB-4334-8D26-CE9F122755D1}" type="datetimeFigureOut">
              <a:rPr lang="en-GB" smtClean="0"/>
              <a:t>14/02/2025</a:t>
            </a:fld>
            <a:endParaRPr lang="en-GB"/>
          </a:p>
        </p:txBody>
      </p:sp>
      <p:sp>
        <p:nvSpPr>
          <p:cNvPr id="6" name="Footer Placeholder 5">
            <a:extLst>
              <a:ext uri="{FF2B5EF4-FFF2-40B4-BE49-F238E27FC236}">
                <a16:creationId xmlns:a16="http://schemas.microsoft.com/office/drawing/2014/main" id="{3BF946DA-68BD-450F-C60D-A2CF8FEA26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7C74AF2-67E1-88A7-145E-BC720970818D}"/>
              </a:ext>
            </a:extLst>
          </p:cNvPr>
          <p:cNvSpPr>
            <a:spLocks noGrp="1"/>
          </p:cNvSpPr>
          <p:nvPr>
            <p:ph type="sldNum" sz="quarter" idx="12"/>
          </p:nvPr>
        </p:nvSpPr>
        <p:spPr/>
        <p:txBody>
          <a:bodyPr/>
          <a:lstStyle/>
          <a:p>
            <a:fld id="{6373A223-24AD-4E51-8D4D-468BE57B57D3}" type="slidenum">
              <a:rPr lang="en-GB" smtClean="0"/>
              <a:t>‹#›</a:t>
            </a:fld>
            <a:endParaRPr lang="en-GB"/>
          </a:p>
        </p:txBody>
      </p:sp>
    </p:spTree>
    <p:extLst>
      <p:ext uri="{BB962C8B-B14F-4D97-AF65-F5344CB8AC3E}">
        <p14:creationId xmlns:p14="http://schemas.microsoft.com/office/powerpoint/2010/main" val="2558629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25D280-116E-2FC2-923E-8517DB4B85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35D6D7B-DF4D-93FC-CA32-B7209C2709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6F530E-A88A-D247-E69C-846BB57E6B5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4E5AF37-10FB-4334-8D26-CE9F122755D1}" type="datetimeFigureOut">
              <a:rPr lang="en-GB" smtClean="0"/>
              <a:t>14/02/2025</a:t>
            </a:fld>
            <a:endParaRPr lang="en-GB"/>
          </a:p>
        </p:txBody>
      </p:sp>
      <p:sp>
        <p:nvSpPr>
          <p:cNvPr id="5" name="Footer Placeholder 4">
            <a:extLst>
              <a:ext uri="{FF2B5EF4-FFF2-40B4-BE49-F238E27FC236}">
                <a16:creationId xmlns:a16="http://schemas.microsoft.com/office/drawing/2014/main" id="{78E98A99-9806-EC54-BE77-5D17B9F740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337E861-57C4-741C-038E-D9342D06EB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73A223-24AD-4E51-8D4D-468BE57B57D3}" type="slidenum">
              <a:rPr lang="en-GB" smtClean="0"/>
              <a:t>‹#›</a:t>
            </a:fld>
            <a:endParaRPr lang="en-GB"/>
          </a:p>
        </p:txBody>
      </p:sp>
    </p:spTree>
    <p:extLst>
      <p:ext uri="{BB962C8B-B14F-4D97-AF65-F5344CB8AC3E}">
        <p14:creationId xmlns:p14="http://schemas.microsoft.com/office/powerpoint/2010/main" val="24050203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8.emf"/><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F370EFB-B21F-03CF-ACE3-2DC3B352D4D5}"/>
              </a:ext>
            </a:extLst>
          </p:cNvPr>
          <p:cNvSpPr txBox="1"/>
          <p:nvPr/>
        </p:nvSpPr>
        <p:spPr>
          <a:xfrm flipH="1">
            <a:off x="0" y="1350818"/>
            <a:ext cx="12192000" cy="108000"/>
          </a:xfrm>
          <a:prstGeom prst="rect">
            <a:avLst/>
          </a:prstGeom>
          <a:gradFill>
            <a:gsLst>
              <a:gs pos="90000">
                <a:srgbClr val="1D1D1B"/>
              </a:gs>
              <a:gs pos="80000">
                <a:srgbClr val="E41B13"/>
              </a:gs>
              <a:gs pos="60000">
                <a:srgbClr val="ECAE06"/>
              </a:gs>
              <a:gs pos="50000">
                <a:schemeClr val="bg1">
                  <a:alpha val="0"/>
                </a:schemeClr>
              </a:gs>
            </a:gsLst>
            <a:lin ang="0" scaled="1"/>
          </a:gradFill>
        </p:spPr>
        <p:txBody>
          <a:bodyPr wrap="square" rtlCol="0">
            <a:spAutoFit/>
          </a:bodyPr>
          <a:lstStyle/>
          <a:p>
            <a:endParaRPr lang="en-GB" dirty="0"/>
          </a:p>
        </p:txBody>
      </p:sp>
      <p:sp>
        <p:nvSpPr>
          <p:cNvPr id="3" name="TextBox 2">
            <a:extLst>
              <a:ext uri="{FF2B5EF4-FFF2-40B4-BE49-F238E27FC236}">
                <a16:creationId xmlns:a16="http://schemas.microsoft.com/office/drawing/2014/main" id="{8CCDCC34-2453-2475-764C-59BA674C9F87}"/>
              </a:ext>
            </a:extLst>
          </p:cNvPr>
          <p:cNvSpPr txBox="1"/>
          <p:nvPr/>
        </p:nvSpPr>
        <p:spPr>
          <a:xfrm flipH="1">
            <a:off x="0" y="1502639"/>
            <a:ext cx="12192000" cy="36000"/>
          </a:xfrm>
          <a:prstGeom prst="rect">
            <a:avLst/>
          </a:prstGeom>
          <a:gradFill>
            <a:gsLst>
              <a:gs pos="90000">
                <a:srgbClr val="1D1D1B"/>
              </a:gs>
              <a:gs pos="80000">
                <a:srgbClr val="E41B13"/>
              </a:gs>
              <a:gs pos="60000">
                <a:srgbClr val="ECAE06"/>
              </a:gs>
              <a:gs pos="50000">
                <a:schemeClr val="bg1">
                  <a:alpha val="0"/>
                </a:schemeClr>
              </a:gs>
            </a:gsLst>
            <a:lin ang="0" scaled="1"/>
          </a:gradFill>
        </p:spPr>
        <p:txBody>
          <a:bodyPr wrap="square" rtlCol="0">
            <a:spAutoFit/>
          </a:bodyPr>
          <a:lstStyle/>
          <a:p>
            <a:endParaRPr lang="en-GB" dirty="0"/>
          </a:p>
        </p:txBody>
      </p:sp>
      <p:sp>
        <p:nvSpPr>
          <p:cNvPr id="4" name="TextBox 3">
            <a:extLst>
              <a:ext uri="{FF2B5EF4-FFF2-40B4-BE49-F238E27FC236}">
                <a16:creationId xmlns:a16="http://schemas.microsoft.com/office/drawing/2014/main" id="{3F0BF849-03F3-7241-777A-6E7EEECB37E3}"/>
              </a:ext>
            </a:extLst>
          </p:cNvPr>
          <p:cNvSpPr txBox="1"/>
          <p:nvPr/>
        </p:nvSpPr>
        <p:spPr>
          <a:xfrm flipH="1">
            <a:off x="0" y="6048548"/>
            <a:ext cx="12192000" cy="72000"/>
          </a:xfrm>
          <a:prstGeom prst="rect">
            <a:avLst/>
          </a:prstGeom>
          <a:gradFill>
            <a:gsLst>
              <a:gs pos="90000">
                <a:srgbClr val="1D1D1B"/>
              </a:gs>
              <a:gs pos="80000">
                <a:srgbClr val="E41B13"/>
              </a:gs>
              <a:gs pos="60000">
                <a:srgbClr val="ECAE06"/>
              </a:gs>
              <a:gs pos="50000">
                <a:schemeClr val="bg1">
                  <a:alpha val="0"/>
                </a:schemeClr>
              </a:gs>
            </a:gsLst>
            <a:lin ang="0" scaled="1"/>
          </a:gradFill>
        </p:spPr>
        <p:txBody>
          <a:bodyPr wrap="square" rtlCol="0">
            <a:spAutoFit/>
          </a:bodyPr>
          <a:lstStyle/>
          <a:p>
            <a:endParaRPr lang="en-GB" dirty="0"/>
          </a:p>
        </p:txBody>
      </p:sp>
      <p:sp>
        <p:nvSpPr>
          <p:cNvPr id="11" name="Title 1">
            <a:extLst>
              <a:ext uri="{FF2B5EF4-FFF2-40B4-BE49-F238E27FC236}">
                <a16:creationId xmlns:a16="http://schemas.microsoft.com/office/drawing/2014/main" id="{9900D90A-594F-1D0F-0D47-E493093E5AA3}"/>
              </a:ext>
            </a:extLst>
          </p:cNvPr>
          <p:cNvSpPr txBox="1">
            <a:spLocks/>
          </p:cNvSpPr>
          <p:nvPr/>
        </p:nvSpPr>
        <p:spPr>
          <a:xfrm>
            <a:off x="548514" y="2267069"/>
            <a:ext cx="7715591" cy="135884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000" b="1" i="0" kern="1200">
                <a:solidFill>
                  <a:schemeClr val="tx1"/>
                </a:solidFill>
                <a:latin typeface="+mj-lt"/>
                <a:ea typeface="+mj-ea"/>
                <a:cs typeface="Calibri" panose="020F0502020204030204" pitchFamily="34" charset="0"/>
              </a:defRPr>
            </a:lvl1pPr>
          </a:lstStyle>
          <a:p>
            <a:pPr algn="just"/>
            <a:r>
              <a:rPr lang="en-GB" sz="2600" b="0" dirty="0">
                <a:latin typeface="Arial" panose="020B0604020202020204" pitchFamily="34" charset="0"/>
                <a:cs typeface="Arial" panose="020B0604020202020204" pitchFamily="34" charset="0"/>
              </a:rPr>
              <a:t>Revealing restricted organic cation geometry in the low temperature phase of FAPbI</a:t>
            </a:r>
            <a:r>
              <a:rPr lang="en-GB" sz="2600" b="0" baseline="-25000" dirty="0">
                <a:latin typeface="Arial" panose="020B0604020202020204" pitchFamily="34" charset="0"/>
                <a:cs typeface="Arial" panose="020B0604020202020204" pitchFamily="34" charset="0"/>
              </a:rPr>
              <a:t>3</a:t>
            </a:r>
            <a:r>
              <a:rPr lang="en-GB" sz="2600" b="0" dirty="0">
                <a:latin typeface="Arial" panose="020B0604020202020204" pitchFamily="34" charset="0"/>
                <a:cs typeface="Arial" panose="020B0604020202020204" pitchFamily="34" charset="0"/>
              </a:rPr>
              <a:t> </a:t>
            </a:r>
            <a:r>
              <a:rPr lang="en-GB" sz="2600" b="0" i="1" dirty="0">
                <a:latin typeface="Arial" panose="020B0604020202020204" pitchFamily="34" charset="0"/>
                <a:cs typeface="Arial" panose="020B0604020202020204" pitchFamily="34" charset="0"/>
              </a:rPr>
              <a:t>via</a:t>
            </a:r>
            <a:r>
              <a:rPr lang="en-GB" sz="2600" b="0" dirty="0">
                <a:latin typeface="Arial" panose="020B0604020202020204" pitchFamily="34" charset="0"/>
                <a:cs typeface="Arial" panose="020B0604020202020204" pitchFamily="34" charset="0"/>
              </a:rPr>
              <a:t> solid state nuclear magnetic resonance spectroscopy at 100 K</a:t>
            </a:r>
            <a:endParaRPr lang="en-GB" sz="2600" baseline="-25000" dirty="0">
              <a:latin typeface="Arial" panose="020B0604020202020204" pitchFamily="34" charset="0"/>
              <a:cs typeface="Arial" panose="020B0604020202020204" pitchFamily="34" charset="0"/>
            </a:endParaRPr>
          </a:p>
        </p:txBody>
      </p:sp>
      <p:sp>
        <p:nvSpPr>
          <p:cNvPr id="12" name="Subtitle 2">
            <a:extLst>
              <a:ext uri="{FF2B5EF4-FFF2-40B4-BE49-F238E27FC236}">
                <a16:creationId xmlns:a16="http://schemas.microsoft.com/office/drawing/2014/main" id="{F2B56BB9-9C66-2B3A-9403-B3ED296FB1AC}"/>
              </a:ext>
            </a:extLst>
          </p:cNvPr>
          <p:cNvSpPr txBox="1">
            <a:spLocks/>
          </p:cNvSpPr>
          <p:nvPr/>
        </p:nvSpPr>
        <p:spPr>
          <a:xfrm>
            <a:off x="548513" y="3619584"/>
            <a:ext cx="5166487" cy="750604"/>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800" b="0" i="0" kern="1200">
                <a:solidFill>
                  <a:schemeClr val="tx1"/>
                </a:solidFill>
                <a:latin typeface="+mj-lt"/>
                <a:ea typeface="+mn-ea"/>
                <a:cs typeface="Calibri" panose="020F0502020204030204" pitchFamily="34" charset="0"/>
              </a:defRPr>
            </a:lvl1pPr>
            <a:lvl2pPr marL="457189"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377"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566"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754"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5943"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131"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32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509"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600" dirty="0">
                <a:latin typeface="Arial" panose="020B0604020202020204" pitchFamily="34" charset="0"/>
                <a:cs typeface="Arial" panose="020B0604020202020204" pitchFamily="34" charset="0"/>
              </a:rPr>
              <a:t>Benny Gallant, Dominik Kubicki</a:t>
            </a:r>
          </a:p>
        </p:txBody>
      </p:sp>
      <p:sp>
        <p:nvSpPr>
          <p:cNvPr id="13" name="Text Placeholder 3">
            <a:extLst>
              <a:ext uri="{FF2B5EF4-FFF2-40B4-BE49-F238E27FC236}">
                <a16:creationId xmlns:a16="http://schemas.microsoft.com/office/drawing/2014/main" id="{AF243C43-A5D9-C45C-9F19-DC3A86C69398}"/>
              </a:ext>
            </a:extLst>
          </p:cNvPr>
          <p:cNvSpPr txBox="1">
            <a:spLocks/>
          </p:cNvSpPr>
          <p:nvPr/>
        </p:nvSpPr>
        <p:spPr>
          <a:xfrm>
            <a:off x="5132716" y="6333800"/>
            <a:ext cx="1926566" cy="574675"/>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solidFill>
                <a:latin typeface="+mj-lt"/>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192BB2F3-3158-D84D-9071-E01DE6A7CC50}" type="datetime1">
              <a:rPr lang="en-GB" sz="1600" smtClean="0">
                <a:latin typeface="Arial" panose="020B0604020202020204" pitchFamily="34" charset="0"/>
                <a:cs typeface="Arial" panose="020B0604020202020204" pitchFamily="34" charset="0"/>
              </a:rPr>
              <a:pPr/>
              <a:t>14/02/2025</a:t>
            </a:fld>
            <a:endParaRPr lang="en-GB" sz="1600" dirty="0">
              <a:latin typeface="Arial" panose="020B0604020202020204" pitchFamily="34" charset="0"/>
              <a:cs typeface="Arial" panose="020B0604020202020204" pitchFamily="34" charset="0"/>
            </a:endParaRPr>
          </a:p>
        </p:txBody>
      </p:sp>
      <p:sp>
        <p:nvSpPr>
          <p:cNvPr id="14" name="Text Placeholder 4">
            <a:extLst>
              <a:ext uri="{FF2B5EF4-FFF2-40B4-BE49-F238E27FC236}">
                <a16:creationId xmlns:a16="http://schemas.microsoft.com/office/drawing/2014/main" id="{F440B78B-3F46-6058-8CF7-CAF50AB8E0FA}"/>
              </a:ext>
            </a:extLst>
          </p:cNvPr>
          <p:cNvSpPr txBox="1">
            <a:spLocks/>
          </p:cNvSpPr>
          <p:nvPr/>
        </p:nvSpPr>
        <p:spPr>
          <a:xfrm>
            <a:off x="4197351" y="6159119"/>
            <a:ext cx="3797300" cy="387350"/>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solidFill>
                <a:latin typeface="+mj-lt"/>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latin typeface="Arial" panose="020B0604020202020204" pitchFamily="34" charset="0"/>
                <a:cs typeface="Arial" panose="020B0604020202020204" pitchFamily="34" charset="0"/>
              </a:rPr>
              <a:t>b.gallant@bham.ac.uk</a:t>
            </a:r>
          </a:p>
        </p:txBody>
      </p:sp>
      <p:pic>
        <p:nvPicPr>
          <p:cNvPr id="8" name="Picture 7" descr="Swedish NMR Centre, University of Gothenburg">
            <a:extLst>
              <a:ext uri="{FF2B5EF4-FFF2-40B4-BE49-F238E27FC236}">
                <a16:creationId xmlns:a16="http://schemas.microsoft.com/office/drawing/2014/main" id="{068C2DA8-5ABA-FE2A-E55D-71A693F43C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16913" y="122766"/>
            <a:ext cx="1933575" cy="1086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5887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5727D57-19C5-48A7-A06E-30C499EC795C}"/>
              </a:ext>
            </a:extLst>
          </p:cNvPr>
          <p:cNvSpPr txBox="1"/>
          <p:nvPr/>
        </p:nvSpPr>
        <p:spPr>
          <a:xfrm flipH="1">
            <a:off x="0" y="924787"/>
            <a:ext cx="12192000" cy="72000"/>
          </a:xfrm>
          <a:prstGeom prst="rect">
            <a:avLst/>
          </a:prstGeom>
          <a:gradFill>
            <a:gsLst>
              <a:gs pos="90000">
                <a:srgbClr val="1D1D1B"/>
              </a:gs>
              <a:gs pos="80000">
                <a:srgbClr val="E41B13"/>
              </a:gs>
              <a:gs pos="60000">
                <a:srgbClr val="ECAE06"/>
              </a:gs>
              <a:gs pos="50000">
                <a:schemeClr val="bg1"/>
              </a:gs>
            </a:gsLst>
            <a:lin ang="0" scaled="1"/>
          </a:gradFill>
        </p:spPr>
        <p:txBody>
          <a:bodyPr wrap="square" rtlCol="0">
            <a:spAutoFit/>
          </a:bodyPr>
          <a:lstStyle/>
          <a:p>
            <a:endParaRPr lang="en-GB" dirty="0"/>
          </a:p>
        </p:txBody>
      </p:sp>
      <p:pic>
        <p:nvPicPr>
          <p:cNvPr id="9" name="Picture 2" descr="https://intranet.birmingham.ac.uk/staff/images/brand/download/png/crested-wm-full-colour.png">
            <a:extLst>
              <a:ext uri="{FF2B5EF4-FFF2-40B4-BE49-F238E27FC236}">
                <a16:creationId xmlns:a16="http://schemas.microsoft.com/office/drawing/2014/main" id="{C703FA54-D665-45AE-AA61-E351F343A93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69955"/>
          <a:stretch/>
        </p:blipFill>
        <p:spPr bwMode="auto">
          <a:xfrm>
            <a:off x="-386146" y="-315155"/>
            <a:ext cx="1231098" cy="1609106"/>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a:extLst>
              <a:ext uri="{FF2B5EF4-FFF2-40B4-BE49-F238E27FC236}">
                <a16:creationId xmlns:a16="http://schemas.microsoft.com/office/drawing/2014/main" id="{C47A00B7-9D5B-44FE-8C78-68F538F482D5}"/>
              </a:ext>
            </a:extLst>
          </p:cNvPr>
          <p:cNvSpPr txBox="1">
            <a:spLocks/>
          </p:cNvSpPr>
          <p:nvPr/>
        </p:nvSpPr>
        <p:spPr>
          <a:xfrm>
            <a:off x="964936" y="132010"/>
            <a:ext cx="10485846" cy="64448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b="0" baseline="30000" dirty="0">
                <a:latin typeface="Arial" panose="020B0604020202020204" pitchFamily="34" charset="0"/>
                <a:cs typeface="Arial" panose="020B0604020202020204" pitchFamily="34" charset="0"/>
              </a:rPr>
              <a:t>13</a:t>
            </a:r>
            <a:r>
              <a:rPr lang="en-GB" sz="3200" b="0" dirty="0">
                <a:latin typeface="Arial" panose="020B0604020202020204" pitchFamily="34" charset="0"/>
                <a:cs typeface="Arial" panose="020B0604020202020204" pitchFamily="34" charset="0"/>
              </a:rPr>
              <a:t>C CPMAS NMR (100 K)</a:t>
            </a:r>
            <a:endParaRPr lang="en-GB" sz="3200" i="1" baseline="30000" dirty="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B3593FD9-FE5E-EA48-069C-93B9B1E46C39}"/>
              </a:ext>
            </a:extLst>
          </p:cNvPr>
          <p:cNvSpPr/>
          <p:nvPr/>
        </p:nvSpPr>
        <p:spPr>
          <a:xfrm>
            <a:off x="11110123" y="6406686"/>
            <a:ext cx="964919" cy="338554"/>
          </a:xfrm>
          <a:prstGeom prst="rect">
            <a:avLst/>
          </a:prstGeom>
        </p:spPr>
        <p:txBody>
          <a:bodyPr wrap="square">
            <a:spAutoFit/>
          </a:bodyPr>
          <a:lstStyle/>
          <a:p>
            <a:pPr algn="r"/>
            <a:fld id="{54B80552-CE65-4D17-89D7-B5F38AA944F5}" type="slidenum">
              <a:rPr lang="en-GB" sz="1600" i="1" smtClean="0">
                <a:latin typeface="Arial" panose="020B0604020202020204" pitchFamily="34" charset="0"/>
                <a:cs typeface="Arial" panose="020B0604020202020204" pitchFamily="34" charset="0"/>
              </a:rPr>
              <a:pPr algn="r"/>
              <a:t>2</a:t>
            </a:fld>
            <a:endParaRPr lang="en-GB" sz="1600" i="1"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5A52271-3CE4-22B5-7AF6-38F489DB0D4F}"/>
              </a:ext>
            </a:extLst>
          </p:cNvPr>
          <p:cNvSpPr txBox="1"/>
          <p:nvPr/>
        </p:nvSpPr>
        <p:spPr>
          <a:xfrm>
            <a:off x="538527" y="2100138"/>
            <a:ext cx="5669332" cy="2462213"/>
          </a:xfrm>
          <a:prstGeom prst="rect">
            <a:avLst/>
          </a:prstGeom>
          <a:noFill/>
        </p:spPr>
        <p:txBody>
          <a:bodyPr wrap="square" rtlCol="0">
            <a:spAutoFit/>
          </a:bodyPr>
          <a:lstStyle/>
          <a:p>
            <a:pPr marL="285750" indent="-285750" algn="just">
              <a:buFont typeface="Wingdings" panose="05000000000000000000" pitchFamily="2" charset="2"/>
              <a:buChar char="§"/>
            </a:pPr>
            <a:r>
              <a:rPr lang="en-GB" sz="1400" dirty="0">
                <a:latin typeface="Arial" panose="020B0604020202020204" pitchFamily="34" charset="0"/>
                <a:cs typeface="Arial" panose="020B0604020202020204" pitchFamily="34" charset="0"/>
              </a:rPr>
              <a:t>Three freeze-thaw cycles were conducted.</a:t>
            </a:r>
          </a:p>
          <a:p>
            <a:pPr marL="285750" indent="-285750" algn="just">
              <a:buFont typeface="Wingdings" panose="05000000000000000000" pitchFamily="2" charset="2"/>
              <a:buChar char="§"/>
            </a:pPr>
            <a:r>
              <a:rPr lang="en-GB" sz="1400" dirty="0">
                <a:latin typeface="Arial" panose="020B0604020202020204" pitchFamily="34" charset="0"/>
                <a:cs typeface="Arial" panose="020B0604020202020204" pitchFamily="34" charset="0"/>
              </a:rPr>
              <a:t>In each cycle </a:t>
            </a:r>
            <a:r>
              <a:rPr lang="el-GR" sz="1400" dirty="0">
                <a:latin typeface="Arial" panose="020B0604020202020204" pitchFamily="34" charset="0"/>
                <a:cs typeface="Arial" panose="020B0604020202020204" pitchFamily="34" charset="0"/>
              </a:rPr>
              <a:t>α</a:t>
            </a:r>
            <a:r>
              <a:rPr lang="en-GB" sz="1400" dirty="0">
                <a:latin typeface="Arial" panose="020B0604020202020204" pitchFamily="34" charset="0"/>
                <a:cs typeface="Arial" panose="020B0604020202020204" pitchFamily="34" charset="0"/>
              </a:rPr>
              <a:t>-FAPbI</a:t>
            </a:r>
            <a:r>
              <a:rPr lang="en-GB" sz="1400" baseline="-25000" dirty="0">
                <a:latin typeface="Arial" panose="020B0604020202020204" pitchFamily="34" charset="0"/>
                <a:cs typeface="Arial" panose="020B0604020202020204" pitchFamily="34" charset="0"/>
              </a:rPr>
              <a:t>3</a:t>
            </a:r>
            <a:r>
              <a:rPr lang="en-GB" sz="1400" dirty="0">
                <a:latin typeface="Arial" panose="020B0604020202020204" pitchFamily="34" charset="0"/>
                <a:cs typeface="Arial" panose="020B0604020202020204" pitchFamily="34" charset="0"/>
              </a:rPr>
              <a:t> single crystals were rapidly cooled (order of ~2000 K/min) from 298 K to 100 K and both </a:t>
            </a:r>
            <a:r>
              <a:rPr lang="en-GB" sz="1400" baseline="30000" dirty="0">
                <a:latin typeface="Arial" panose="020B0604020202020204" pitchFamily="34" charset="0"/>
                <a:cs typeface="Arial" panose="020B0604020202020204" pitchFamily="34" charset="0"/>
              </a:rPr>
              <a:t>13</a:t>
            </a:r>
            <a:r>
              <a:rPr lang="en-GB" sz="1400" dirty="0">
                <a:latin typeface="Arial" panose="020B0604020202020204" pitchFamily="34" charset="0"/>
                <a:cs typeface="Arial" panose="020B0604020202020204" pitchFamily="34" charset="0"/>
              </a:rPr>
              <a:t>C and </a:t>
            </a:r>
            <a:r>
              <a:rPr lang="en-GB" sz="1400" baseline="30000" dirty="0">
                <a:latin typeface="Arial" panose="020B0604020202020204" pitchFamily="34" charset="0"/>
                <a:cs typeface="Arial" panose="020B0604020202020204" pitchFamily="34" charset="0"/>
              </a:rPr>
              <a:t>15</a:t>
            </a:r>
            <a:r>
              <a:rPr lang="en-GB" sz="1400" dirty="0">
                <a:latin typeface="Arial" panose="020B0604020202020204" pitchFamily="34" charset="0"/>
                <a:cs typeface="Arial" panose="020B0604020202020204" pitchFamily="34" charset="0"/>
              </a:rPr>
              <a:t>N cross polarisation (CP) magic angle spinning (MAS) NMR conducted.</a:t>
            </a:r>
          </a:p>
          <a:p>
            <a:pPr marL="285750" indent="-285750" algn="just">
              <a:buFont typeface="Wingdings" panose="05000000000000000000" pitchFamily="2" charset="2"/>
              <a:buChar char="§"/>
            </a:pPr>
            <a:r>
              <a:rPr lang="en-GB" sz="1400" dirty="0">
                <a:latin typeface="Arial" panose="020B0604020202020204" pitchFamily="34" charset="0"/>
                <a:cs typeface="Arial" panose="020B0604020202020204" pitchFamily="34" charset="0"/>
              </a:rPr>
              <a:t>The sample was then warmed rapidly to 298 K, and the process repeated.</a:t>
            </a:r>
          </a:p>
          <a:p>
            <a:pPr marL="285750" indent="-285750" algn="just">
              <a:buFont typeface="Wingdings" panose="05000000000000000000" pitchFamily="2" charset="2"/>
              <a:buChar char="§"/>
            </a:pPr>
            <a:endParaRPr lang="en-GB" sz="14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GB" sz="1400" baseline="30000" dirty="0">
                <a:latin typeface="Arial" panose="020B0604020202020204" pitchFamily="34" charset="0"/>
                <a:cs typeface="Arial" panose="020B0604020202020204" pitchFamily="34" charset="0"/>
              </a:rPr>
              <a:t>13</a:t>
            </a:r>
            <a:r>
              <a:rPr lang="en-GB" sz="1400" dirty="0">
                <a:latin typeface="Arial" panose="020B0604020202020204" pitchFamily="34" charset="0"/>
                <a:cs typeface="Arial" panose="020B0604020202020204" pitchFamily="34" charset="0"/>
              </a:rPr>
              <a:t>C CPMAS measurements produced identical spectra each time the sample was quenched. Two </a:t>
            </a:r>
            <a:r>
              <a:rPr lang="en-GB" sz="1400" baseline="30000" dirty="0">
                <a:latin typeface="Arial" panose="020B0604020202020204" pitchFamily="34" charset="0"/>
                <a:cs typeface="Arial" panose="020B0604020202020204" pitchFamily="34" charset="0"/>
              </a:rPr>
              <a:t>13</a:t>
            </a:r>
            <a:r>
              <a:rPr lang="en-GB" sz="1400" dirty="0">
                <a:latin typeface="Arial" panose="020B0604020202020204" pitchFamily="34" charset="0"/>
                <a:cs typeface="Arial" panose="020B0604020202020204" pitchFamily="34" charset="0"/>
              </a:rPr>
              <a:t>C environments are apparent (only the spectrum from the third freeze cycle is shown fitted in the figure). These spectra should not be considered quantitative.</a:t>
            </a:r>
            <a:endParaRPr lang="en-GB" sz="1400" baseline="-25000" dirty="0">
              <a:latin typeface="Arial" panose="020B0604020202020204" pitchFamily="34" charset="0"/>
              <a:cs typeface="Arial" panose="020B0604020202020204" pitchFamily="34" charset="0"/>
            </a:endParaRPr>
          </a:p>
        </p:txBody>
      </p:sp>
      <p:pic>
        <p:nvPicPr>
          <p:cNvPr id="2" name="Picture 1" descr="Swedish NMR Centre, University of Gothenburg">
            <a:extLst>
              <a:ext uri="{FF2B5EF4-FFF2-40B4-BE49-F238E27FC236}">
                <a16:creationId xmlns:a16="http://schemas.microsoft.com/office/drawing/2014/main" id="{1D4F21E7-87D4-4C0B-B85F-45AC09BB50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19390" y="122766"/>
            <a:ext cx="1231098" cy="69203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72BD043-BFCE-D75F-D64B-D1382B73840F}"/>
              </a:ext>
            </a:extLst>
          </p:cNvPr>
          <p:cNvPicPr>
            <a:picLocks noChangeAspect="1"/>
          </p:cNvPicPr>
          <p:nvPr/>
        </p:nvPicPr>
        <p:blipFill>
          <a:blip r:embed="rId5"/>
          <a:stretch>
            <a:fillRect/>
          </a:stretch>
        </p:blipFill>
        <p:spPr>
          <a:xfrm>
            <a:off x="5411631" y="605990"/>
            <a:ext cx="8002189" cy="6120000"/>
          </a:xfrm>
          <a:prstGeom prst="rect">
            <a:avLst/>
          </a:prstGeom>
        </p:spPr>
      </p:pic>
    </p:spTree>
    <p:extLst>
      <p:ext uri="{BB962C8B-B14F-4D97-AF65-F5344CB8AC3E}">
        <p14:creationId xmlns:p14="http://schemas.microsoft.com/office/powerpoint/2010/main" val="31144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89F66-8091-8F0A-4CCE-ED79A1356583}"/>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E7FBBD96-28EF-1261-5D52-8410E1945547}"/>
              </a:ext>
            </a:extLst>
          </p:cNvPr>
          <p:cNvSpPr txBox="1"/>
          <p:nvPr/>
        </p:nvSpPr>
        <p:spPr>
          <a:xfrm flipH="1">
            <a:off x="0" y="924787"/>
            <a:ext cx="12192000" cy="72000"/>
          </a:xfrm>
          <a:prstGeom prst="rect">
            <a:avLst/>
          </a:prstGeom>
          <a:gradFill>
            <a:gsLst>
              <a:gs pos="90000">
                <a:srgbClr val="1D1D1B"/>
              </a:gs>
              <a:gs pos="80000">
                <a:srgbClr val="E41B13"/>
              </a:gs>
              <a:gs pos="60000">
                <a:srgbClr val="ECAE06"/>
              </a:gs>
              <a:gs pos="50000">
                <a:schemeClr val="bg1"/>
              </a:gs>
            </a:gsLst>
            <a:lin ang="0" scaled="1"/>
          </a:gradFill>
        </p:spPr>
        <p:txBody>
          <a:bodyPr wrap="square" rtlCol="0">
            <a:spAutoFit/>
          </a:bodyPr>
          <a:lstStyle/>
          <a:p>
            <a:endParaRPr lang="en-GB" dirty="0"/>
          </a:p>
        </p:txBody>
      </p:sp>
      <p:pic>
        <p:nvPicPr>
          <p:cNvPr id="9" name="Picture 2" descr="https://intranet.birmingham.ac.uk/staff/images/brand/download/png/crested-wm-full-colour.png">
            <a:extLst>
              <a:ext uri="{FF2B5EF4-FFF2-40B4-BE49-F238E27FC236}">
                <a16:creationId xmlns:a16="http://schemas.microsoft.com/office/drawing/2014/main" id="{EB867411-CE68-AB38-28BB-83F039361F7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69955"/>
          <a:stretch/>
        </p:blipFill>
        <p:spPr bwMode="auto">
          <a:xfrm>
            <a:off x="-386146" y="-315155"/>
            <a:ext cx="1231098" cy="1609106"/>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a:extLst>
              <a:ext uri="{FF2B5EF4-FFF2-40B4-BE49-F238E27FC236}">
                <a16:creationId xmlns:a16="http://schemas.microsoft.com/office/drawing/2014/main" id="{705AD3AC-03D8-AF04-B963-1A2ED57234B0}"/>
              </a:ext>
            </a:extLst>
          </p:cNvPr>
          <p:cNvSpPr txBox="1">
            <a:spLocks/>
          </p:cNvSpPr>
          <p:nvPr/>
        </p:nvSpPr>
        <p:spPr>
          <a:xfrm>
            <a:off x="964936" y="132010"/>
            <a:ext cx="10485846" cy="64448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b="0" baseline="30000" dirty="0">
                <a:latin typeface="Arial" panose="020B0604020202020204" pitchFamily="34" charset="0"/>
                <a:cs typeface="Arial" panose="020B0604020202020204" pitchFamily="34" charset="0"/>
              </a:rPr>
              <a:t>15</a:t>
            </a:r>
            <a:r>
              <a:rPr lang="en-GB" sz="3200" b="0" dirty="0">
                <a:latin typeface="Arial" panose="020B0604020202020204" pitchFamily="34" charset="0"/>
                <a:cs typeface="Arial" panose="020B0604020202020204" pitchFamily="34" charset="0"/>
              </a:rPr>
              <a:t>N CPMAS NMR (100 K)</a:t>
            </a:r>
            <a:endParaRPr lang="en-GB" sz="3200" i="1" baseline="30000" dirty="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B5C96340-F012-DE8E-74C4-09DA5750FC0E}"/>
              </a:ext>
            </a:extLst>
          </p:cNvPr>
          <p:cNvSpPr/>
          <p:nvPr/>
        </p:nvSpPr>
        <p:spPr>
          <a:xfrm>
            <a:off x="11110123" y="6406686"/>
            <a:ext cx="964919" cy="338554"/>
          </a:xfrm>
          <a:prstGeom prst="rect">
            <a:avLst/>
          </a:prstGeom>
        </p:spPr>
        <p:txBody>
          <a:bodyPr wrap="square">
            <a:spAutoFit/>
          </a:bodyPr>
          <a:lstStyle/>
          <a:p>
            <a:pPr algn="r"/>
            <a:fld id="{54B80552-CE65-4D17-89D7-B5F38AA944F5}" type="slidenum">
              <a:rPr lang="en-GB" sz="1600" i="1" smtClean="0">
                <a:latin typeface="Arial" panose="020B0604020202020204" pitchFamily="34" charset="0"/>
                <a:cs typeface="Arial" panose="020B0604020202020204" pitchFamily="34" charset="0"/>
              </a:rPr>
              <a:pPr algn="r"/>
              <a:t>3</a:t>
            </a:fld>
            <a:endParaRPr lang="en-GB" sz="1600" i="1"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BC4BDB1B-3201-F2F7-6FD2-C913F37C78F8}"/>
              </a:ext>
            </a:extLst>
          </p:cNvPr>
          <p:cNvSpPr txBox="1"/>
          <p:nvPr/>
        </p:nvSpPr>
        <p:spPr>
          <a:xfrm>
            <a:off x="471638" y="1403935"/>
            <a:ext cx="6352674" cy="5047536"/>
          </a:xfrm>
          <a:prstGeom prst="rect">
            <a:avLst/>
          </a:prstGeom>
          <a:noFill/>
        </p:spPr>
        <p:txBody>
          <a:bodyPr wrap="square" rtlCol="0">
            <a:spAutoFit/>
          </a:bodyPr>
          <a:lstStyle/>
          <a:p>
            <a:pPr marL="285750" indent="-285750" algn="just">
              <a:buFont typeface="Wingdings" panose="05000000000000000000" pitchFamily="2" charset="2"/>
              <a:buChar char="§"/>
            </a:pPr>
            <a:r>
              <a:rPr lang="en-GB" sz="1400" dirty="0">
                <a:latin typeface="Arial" panose="020B0604020202020204" pitchFamily="34" charset="0"/>
                <a:cs typeface="Arial" panose="020B0604020202020204" pitchFamily="34" charset="0"/>
              </a:rPr>
              <a:t>In contrast to </a:t>
            </a:r>
            <a:r>
              <a:rPr lang="en-GB" sz="1400" baseline="30000" dirty="0">
                <a:latin typeface="Arial" panose="020B0604020202020204" pitchFamily="34" charset="0"/>
                <a:cs typeface="Arial" panose="020B0604020202020204" pitchFamily="34" charset="0"/>
              </a:rPr>
              <a:t>13</a:t>
            </a:r>
            <a:r>
              <a:rPr lang="en-GB" sz="1400" dirty="0">
                <a:latin typeface="Arial" panose="020B0604020202020204" pitchFamily="34" charset="0"/>
                <a:cs typeface="Arial" panose="020B0604020202020204" pitchFamily="34" charset="0"/>
              </a:rPr>
              <a:t>C CPMAS NMR measurements, there are some variation between the </a:t>
            </a:r>
            <a:r>
              <a:rPr lang="en-GB" sz="1400" baseline="30000" dirty="0">
                <a:latin typeface="Arial" panose="020B0604020202020204" pitchFamily="34" charset="0"/>
                <a:cs typeface="Arial" panose="020B0604020202020204" pitchFamily="34" charset="0"/>
              </a:rPr>
              <a:t>15</a:t>
            </a:r>
            <a:r>
              <a:rPr lang="en-GB" sz="1400" dirty="0">
                <a:latin typeface="Arial" panose="020B0604020202020204" pitchFamily="34" charset="0"/>
                <a:cs typeface="Arial" panose="020B0604020202020204" pitchFamily="34" charset="0"/>
              </a:rPr>
              <a:t>N CPMAS NMR spectra acquired on the sample during each sequential freezing event.</a:t>
            </a:r>
          </a:p>
          <a:p>
            <a:pPr marL="285750" indent="-285750" algn="just">
              <a:buFont typeface="Wingdings" panose="05000000000000000000" pitchFamily="2" charset="2"/>
              <a:buChar char="§"/>
            </a:pPr>
            <a:endParaRPr lang="en-GB" sz="14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GB" sz="1400" dirty="0">
                <a:latin typeface="Arial" panose="020B0604020202020204" pitchFamily="34" charset="0"/>
                <a:cs typeface="Arial" panose="020B0604020202020204" pitchFamily="34" charset="0"/>
              </a:rPr>
              <a:t>As shown more clearly on the following slide, these differences can be accounted for by varying the relative populations of ~8 distinct </a:t>
            </a:r>
            <a:r>
              <a:rPr lang="en-GB" sz="1400" baseline="30000" dirty="0">
                <a:latin typeface="Arial" panose="020B0604020202020204" pitchFamily="34" charset="0"/>
                <a:cs typeface="Arial" panose="020B0604020202020204" pitchFamily="34" charset="0"/>
              </a:rPr>
              <a:t>15</a:t>
            </a:r>
            <a:r>
              <a:rPr lang="en-GB" sz="1400" dirty="0">
                <a:latin typeface="Arial" panose="020B0604020202020204" pitchFamily="34" charset="0"/>
                <a:cs typeface="Arial" panose="020B0604020202020204" pitchFamily="34" charset="0"/>
              </a:rPr>
              <a:t>N environments, each with its own characteristic </a:t>
            </a:r>
            <a:r>
              <a:rPr lang="en-GB" sz="1400" baseline="30000" dirty="0">
                <a:latin typeface="Arial" panose="020B0604020202020204" pitchFamily="34" charset="0"/>
                <a:cs typeface="Arial" panose="020B0604020202020204" pitchFamily="34" charset="0"/>
              </a:rPr>
              <a:t>15</a:t>
            </a:r>
            <a:r>
              <a:rPr lang="en-GB" sz="1400" dirty="0">
                <a:latin typeface="Arial" panose="020B0604020202020204" pitchFamily="34" charset="0"/>
                <a:cs typeface="Arial" panose="020B0604020202020204" pitchFamily="34" charset="0"/>
              </a:rPr>
              <a:t>N chemical shift.</a:t>
            </a:r>
          </a:p>
          <a:p>
            <a:pPr marL="285750" indent="-285750" algn="just">
              <a:buFont typeface="Wingdings" panose="05000000000000000000" pitchFamily="2" charset="2"/>
              <a:buChar char="§"/>
            </a:pPr>
            <a:endParaRPr lang="en-GB" sz="14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GB" sz="1400" dirty="0">
                <a:latin typeface="Arial" panose="020B0604020202020204" pitchFamily="34" charset="0"/>
                <a:cs typeface="Arial" panose="020B0604020202020204" pitchFamily="34" charset="0"/>
              </a:rPr>
              <a:t>This result is consistent with multiple, but far from an infinite number, of possible FA</a:t>
            </a:r>
            <a:r>
              <a:rPr lang="en-GB" sz="1400" baseline="30000" dirty="0">
                <a:latin typeface="Arial" panose="020B0604020202020204" pitchFamily="34" charset="0"/>
                <a:cs typeface="Arial" panose="020B0604020202020204" pitchFamily="34" charset="0"/>
              </a:rPr>
              <a:t>+</a:t>
            </a:r>
            <a:r>
              <a:rPr lang="en-GB" sz="1400" dirty="0">
                <a:latin typeface="Arial" panose="020B0604020202020204" pitchFamily="34" charset="0"/>
                <a:cs typeface="Arial" panose="020B0604020202020204" pitchFamily="34" charset="0"/>
              </a:rPr>
              <a:t> cation orientations in the low temperature phase of FAPbI</a:t>
            </a:r>
            <a:r>
              <a:rPr lang="en-GB" sz="1400" baseline="-25000" dirty="0">
                <a:latin typeface="Arial" panose="020B0604020202020204" pitchFamily="34" charset="0"/>
                <a:cs typeface="Arial" panose="020B0604020202020204" pitchFamily="34" charset="0"/>
              </a:rPr>
              <a:t>3</a:t>
            </a:r>
            <a:r>
              <a:rPr lang="en-GB" sz="1400" dirty="0">
                <a:latin typeface="Arial" panose="020B0604020202020204" pitchFamily="34" charset="0"/>
                <a:cs typeface="Arial" panose="020B0604020202020204" pitchFamily="34" charset="0"/>
              </a:rPr>
              <a:t> when cation reorientation is stymied (at least to a first approximation).</a:t>
            </a:r>
          </a:p>
          <a:p>
            <a:pPr marL="285750" indent="-285750" algn="just">
              <a:buFont typeface="Wingdings" panose="05000000000000000000" pitchFamily="2" charset="2"/>
              <a:buChar char="§"/>
            </a:pPr>
            <a:endParaRPr lang="en-GB" sz="14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GB" sz="1400" dirty="0">
                <a:latin typeface="Arial" panose="020B0604020202020204" pitchFamily="34" charset="0"/>
                <a:cs typeface="Arial" panose="020B0604020202020204" pitchFamily="34" charset="0"/>
              </a:rPr>
              <a:t>That the ratio of the different populations does not remain constant between freeze-thaw cycles suggests that there may be two</a:t>
            </a:r>
          </a:p>
          <a:p>
            <a:pPr marL="285750" indent="-285750" algn="just">
              <a:buFont typeface="Wingdings" panose="05000000000000000000" pitchFamily="2" charset="2"/>
              <a:buChar char="§"/>
            </a:pPr>
            <a:endParaRPr lang="en-GB" sz="14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GB" sz="1400" dirty="0">
                <a:latin typeface="Arial" panose="020B0604020202020204" pitchFamily="34" charset="0"/>
                <a:cs typeface="Arial" panose="020B0604020202020204" pitchFamily="34" charset="0"/>
              </a:rPr>
              <a:t>It’s worth noting, anecdotally, that – although it is labelled “Freeze 1” – the sample had already been frozen and thawed multiple times before this spectrum was measured. This is notably as, given this </a:t>
            </a:r>
            <a:r>
              <a:rPr lang="en-GB" sz="1400" baseline="30000" dirty="0">
                <a:latin typeface="Arial" panose="020B0604020202020204" pitchFamily="34" charset="0"/>
                <a:cs typeface="Arial" panose="020B0604020202020204" pitchFamily="34" charset="0"/>
              </a:rPr>
              <a:t>15</a:t>
            </a:r>
            <a:r>
              <a:rPr lang="en-GB" sz="1400" dirty="0">
                <a:latin typeface="Arial" panose="020B0604020202020204" pitchFamily="34" charset="0"/>
                <a:cs typeface="Arial" panose="020B0604020202020204" pitchFamily="34" charset="0"/>
              </a:rPr>
              <a:t>N spectrum is appreciably different to that observed for the second and third freezing events, it would otherwise be tempting to infer that there may be some degree of uncontrolled sample evolution over the course of the course of the three freeze-thaw cycles. Indeed, it’s reassuring that the crystals were still black even after multiple (perhaps as many as 10!) freeze-thaw cycles!</a:t>
            </a:r>
            <a:endParaRPr lang="en-GB" sz="1400" baseline="-25000" dirty="0">
              <a:latin typeface="Arial" panose="020B0604020202020204" pitchFamily="34" charset="0"/>
              <a:cs typeface="Arial" panose="020B0604020202020204" pitchFamily="34" charset="0"/>
            </a:endParaRPr>
          </a:p>
        </p:txBody>
      </p:sp>
      <p:pic>
        <p:nvPicPr>
          <p:cNvPr id="2" name="Picture 1" descr="Swedish NMR Centre, University of Gothenburg">
            <a:extLst>
              <a:ext uri="{FF2B5EF4-FFF2-40B4-BE49-F238E27FC236}">
                <a16:creationId xmlns:a16="http://schemas.microsoft.com/office/drawing/2014/main" id="{1E3472ED-7A0F-1AC4-3F46-4A18884567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19390" y="122766"/>
            <a:ext cx="1231098" cy="69203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FF4950C5-3518-9C07-58E2-46FCB66EA381}"/>
              </a:ext>
            </a:extLst>
          </p:cNvPr>
          <p:cNvPicPr>
            <a:picLocks noChangeAspect="1"/>
          </p:cNvPicPr>
          <p:nvPr/>
        </p:nvPicPr>
        <p:blipFill>
          <a:blip r:embed="rId5"/>
          <a:stretch>
            <a:fillRect/>
          </a:stretch>
        </p:blipFill>
        <p:spPr>
          <a:xfrm>
            <a:off x="5411628" y="605990"/>
            <a:ext cx="8002189" cy="6120000"/>
          </a:xfrm>
          <a:prstGeom prst="rect">
            <a:avLst/>
          </a:prstGeom>
        </p:spPr>
      </p:pic>
    </p:spTree>
    <p:extLst>
      <p:ext uri="{BB962C8B-B14F-4D97-AF65-F5344CB8AC3E}">
        <p14:creationId xmlns:p14="http://schemas.microsoft.com/office/powerpoint/2010/main" val="1211716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D0D2AB-F5A8-047D-A3CE-175889D0900E}"/>
            </a:ext>
          </a:extLst>
        </p:cNvPr>
        <p:cNvGrpSpPr/>
        <p:nvPr/>
      </p:nvGrpSpPr>
      <p:grpSpPr>
        <a:xfrm>
          <a:off x="0" y="0"/>
          <a:ext cx="0" cy="0"/>
          <a:chOff x="0" y="0"/>
          <a:chExt cx="0" cy="0"/>
        </a:xfrm>
      </p:grpSpPr>
      <p:pic>
        <p:nvPicPr>
          <p:cNvPr id="18" name="Picture 17">
            <a:extLst>
              <a:ext uri="{FF2B5EF4-FFF2-40B4-BE49-F238E27FC236}">
                <a16:creationId xmlns:a16="http://schemas.microsoft.com/office/drawing/2014/main" id="{F8C11B17-5F4B-D087-C090-2FC51B091140}"/>
              </a:ext>
            </a:extLst>
          </p:cNvPr>
          <p:cNvPicPr>
            <a:picLocks noChangeAspect="1"/>
          </p:cNvPicPr>
          <p:nvPr/>
        </p:nvPicPr>
        <p:blipFill>
          <a:blip r:embed="rId3"/>
          <a:stretch>
            <a:fillRect/>
          </a:stretch>
        </p:blipFill>
        <p:spPr>
          <a:xfrm>
            <a:off x="-766754" y="2757116"/>
            <a:ext cx="6590038" cy="5040000"/>
          </a:xfrm>
          <a:prstGeom prst="rect">
            <a:avLst/>
          </a:prstGeom>
        </p:spPr>
      </p:pic>
      <p:pic>
        <p:nvPicPr>
          <p:cNvPr id="16" name="Picture 15">
            <a:extLst>
              <a:ext uri="{FF2B5EF4-FFF2-40B4-BE49-F238E27FC236}">
                <a16:creationId xmlns:a16="http://schemas.microsoft.com/office/drawing/2014/main" id="{F6B13323-1916-3DBB-0359-2A7D8647E040}"/>
              </a:ext>
            </a:extLst>
          </p:cNvPr>
          <p:cNvPicPr>
            <a:picLocks noChangeAspect="1"/>
          </p:cNvPicPr>
          <p:nvPr/>
        </p:nvPicPr>
        <p:blipFill>
          <a:blip r:embed="rId4"/>
          <a:stretch>
            <a:fillRect/>
          </a:stretch>
        </p:blipFill>
        <p:spPr>
          <a:xfrm>
            <a:off x="3142426" y="2757116"/>
            <a:ext cx="6590038" cy="5040000"/>
          </a:xfrm>
          <a:prstGeom prst="rect">
            <a:avLst/>
          </a:prstGeom>
        </p:spPr>
      </p:pic>
      <p:pic>
        <p:nvPicPr>
          <p:cNvPr id="14" name="Picture 13">
            <a:extLst>
              <a:ext uri="{FF2B5EF4-FFF2-40B4-BE49-F238E27FC236}">
                <a16:creationId xmlns:a16="http://schemas.microsoft.com/office/drawing/2014/main" id="{917FDF3B-0EA4-4D01-2B21-4D0A93351929}"/>
              </a:ext>
            </a:extLst>
          </p:cNvPr>
          <p:cNvPicPr>
            <a:picLocks noChangeAspect="1"/>
          </p:cNvPicPr>
          <p:nvPr/>
        </p:nvPicPr>
        <p:blipFill>
          <a:blip r:embed="rId5"/>
          <a:stretch>
            <a:fillRect/>
          </a:stretch>
        </p:blipFill>
        <p:spPr>
          <a:xfrm>
            <a:off x="7042070" y="2757116"/>
            <a:ext cx="6590038" cy="5040000"/>
          </a:xfrm>
          <a:prstGeom prst="rect">
            <a:avLst/>
          </a:prstGeom>
        </p:spPr>
      </p:pic>
      <p:sp>
        <p:nvSpPr>
          <p:cNvPr id="7" name="TextBox 6">
            <a:extLst>
              <a:ext uri="{FF2B5EF4-FFF2-40B4-BE49-F238E27FC236}">
                <a16:creationId xmlns:a16="http://schemas.microsoft.com/office/drawing/2014/main" id="{EE83B85E-064D-28BC-4F85-35B8F1728E7B}"/>
              </a:ext>
            </a:extLst>
          </p:cNvPr>
          <p:cNvSpPr txBox="1"/>
          <p:nvPr/>
        </p:nvSpPr>
        <p:spPr>
          <a:xfrm flipH="1">
            <a:off x="0" y="924787"/>
            <a:ext cx="12192000" cy="72000"/>
          </a:xfrm>
          <a:prstGeom prst="rect">
            <a:avLst/>
          </a:prstGeom>
          <a:gradFill>
            <a:gsLst>
              <a:gs pos="90000">
                <a:srgbClr val="1D1D1B"/>
              </a:gs>
              <a:gs pos="80000">
                <a:srgbClr val="E41B13"/>
              </a:gs>
              <a:gs pos="60000">
                <a:srgbClr val="ECAE06"/>
              </a:gs>
              <a:gs pos="50000">
                <a:schemeClr val="bg1"/>
              </a:gs>
            </a:gsLst>
            <a:lin ang="0" scaled="1"/>
          </a:gradFill>
        </p:spPr>
        <p:txBody>
          <a:bodyPr wrap="square" rtlCol="0">
            <a:spAutoFit/>
          </a:bodyPr>
          <a:lstStyle/>
          <a:p>
            <a:endParaRPr lang="en-GB" dirty="0"/>
          </a:p>
        </p:txBody>
      </p:sp>
      <p:pic>
        <p:nvPicPr>
          <p:cNvPr id="9" name="Picture 2" descr="https://intranet.birmingham.ac.uk/staff/images/brand/download/png/crested-wm-full-colour.png">
            <a:extLst>
              <a:ext uri="{FF2B5EF4-FFF2-40B4-BE49-F238E27FC236}">
                <a16:creationId xmlns:a16="http://schemas.microsoft.com/office/drawing/2014/main" id="{FE96D3D4-385E-0169-A590-8721CAE5267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69955"/>
          <a:stretch/>
        </p:blipFill>
        <p:spPr bwMode="auto">
          <a:xfrm>
            <a:off x="-386146" y="-315155"/>
            <a:ext cx="1231098" cy="1609106"/>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a:extLst>
              <a:ext uri="{FF2B5EF4-FFF2-40B4-BE49-F238E27FC236}">
                <a16:creationId xmlns:a16="http://schemas.microsoft.com/office/drawing/2014/main" id="{1345C11B-EA3B-73A2-9F78-AB3731E71410}"/>
              </a:ext>
            </a:extLst>
          </p:cNvPr>
          <p:cNvSpPr txBox="1">
            <a:spLocks/>
          </p:cNvSpPr>
          <p:nvPr/>
        </p:nvSpPr>
        <p:spPr>
          <a:xfrm>
            <a:off x="964936" y="132010"/>
            <a:ext cx="10485846" cy="64448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b="0" baseline="30000" dirty="0">
                <a:latin typeface="Arial" panose="020B0604020202020204" pitchFamily="34" charset="0"/>
                <a:cs typeface="Arial" panose="020B0604020202020204" pitchFamily="34" charset="0"/>
              </a:rPr>
              <a:t>15</a:t>
            </a:r>
            <a:r>
              <a:rPr lang="en-GB" sz="3200" b="0" dirty="0">
                <a:latin typeface="Arial" panose="020B0604020202020204" pitchFamily="34" charset="0"/>
                <a:cs typeface="Arial" panose="020B0604020202020204" pitchFamily="34" charset="0"/>
              </a:rPr>
              <a:t>N CPMAS NMR (100 K)</a:t>
            </a:r>
            <a:endParaRPr lang="en-GB" sz="3200" i="1" baseline="30000" dirty="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D0870DE6-EC34-7A1B-4092-22D067DFB1A1}"/>
              </a:ext>
            </a:extLst>
          </p:cNvPr>
          <p:cNvSpPr/>
          <p:nvPr/>
        </p:nvSpPr>
        <p:spPr>
          <a:xfrm>
            <a:off x="11110123" y="6406686"/>
            <a:ext cx="964919" cy="338554"/>
          </a:xfrm>
          <a:prstGeom prst="rect">
            <a:avLst/>
          </a:prstGeom>
        </p:spPr>
        <p:txBody>
          <a:bodyPr wrap="square">
            <a:spAutoFit/>
          </a:bodyPr>
          <a:lstStyle/>
          <a:p>
            <a:pPr algn="r"/>
            <a:fld id="{54B80552-CE65-4D17-89D7-B5F38AA944F5}" type="slidenum">
              <a:rPr lang="en-GB" sz="1600" i="1" smtClean="0">
                <a:latin typeface="Arial" panose="020B0604020202020204" pitchFamily="34" charset="0"/>
                <a:cs typeface="Arial" panose="020B0604020202020204" pitchFamily="34" charset="0"/>
              </a:rPr>
              <a:pPr algn="r"/>
              <a:t>4</a:t>
            </a:fld>
            <a:endParaRPr lang="en-GB" sz="1600" i="1"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AA51B8F2-FCC1-4D95-BA46-3E732E593ADE}"/>
              </a:ext>
            </a:extLst>
          </p:cNvPr>
          <p:cNvSpPr txBox="1"/>
          <p:nvPr/>
        </p:nvSpPr>
        <p:spPr>
          <a:xfrm>
            <a:off x="368968" y="1173959"/>
            <a:ext cx="11454063" cy="2031325"/>
          </a:xfrm>
          <a:prstGeom prst="rect">
            <a:avLst/>
          </a:prstGeom>
          <a:noFill/>
        </p:spPr>
        <p:txBody>
          <a:bodyPr wrap="square" rtlCol="0">
            <a:spAutoFit/>
          </a:bodyPr>
          <a:lstStyle/>
          <a:p>
            <a:pPr marL="285750" indent="-285750" algn="just">
              <a:buFont typeface="Wingdings" panose="05000000000000000000" pitchFamily="2" charset="2"/>
              <a:buChar char="§"/>
            </a:pPr>
            <a:r>
              <a:rPr lang="en-GB" sz="1400" dirty="0">
                <a:latin typeface="Arial" panose="020B0604020202020204" pitchFamily="34" charset="0"/>
                <a:cs typeface="Arial" panose="020B0604020202020204" pitchFamily="34" charset="0"/>
              </a:rPr>
              <a:t>It is possible to fit the </a:t>
            </a:r>
            <a:r>
              <a:rPr lang="en-GB" sz="1400" baseline="30000" dirty="0">
                <a:latin typeface="Arial" panose="020B0604020202020204" pitchFamily="34" charset="0"/>
                <a:cs typeface="Arial" panose="020B0604020202020204" pitchFamily="34" charset="0"/>
              </a:rPr>
              <a:t>15</a:t>
            </a:r>
            <a:r>
              <a:rPr lang="en-GB" sz="1400" dirty="0">
                <a:latin typeface="Arial" panose="020B0604020202020204" pitchFamily="34" charset="0"/>
                <a:cs typeface="Arial" panose="020B0604020202020204" pitchFamily="34" charset="0"/>
              </a:rPr>
              <a:t>N CPMAS NMR spectra of each freezing event with 8 characteristic signals.</a:t>
            </a:r>
          </a:p>
          <a:p>
            <a:pPr marL="285750" indent="-285750" algn="just">
              <a:buFont typeface="Wingdings" panose="05000000000000000000" pitchFamily="2" charset="2"/>
              <a:buChar char="§"/>
            </a:pPr>
            <a:r>
              <a:rPr lang="en-GB" sz="1400" dirty="0">
                <a:latin typeface="Arial" panose="020B0604020202020204" pitchFamily="34" charset="0"/>
                <a:cs typeface="Arial" panose="020B0604020202020204" pitchFamily="34" charset="0"/>
              </a:rPr>
              <a:t>During fitting, the peak centres, the Gaussian broadening and the Lorentzian broadening for each fitted peak were permitted to vary by only up to ±0.1 ppm between each freeze-thaw cycle (fits carried out sequentially in order starting with Freeze 1). Some variation was permitted to account for spectral noise distorting the peak positions and shapes.</a:t>
            </a:r>
          </a:p>
          <a:p>
            <a:pPr marL="285750" indent="-285750" algn="just">
              <a:buFont typeface="Wingdings" panose="05000000000000000000" pitchFamily="2" charset="2"/>
              <a:buChar char="§"/>
            </a:pPr>
            <a:r>
              <a:rPr lang="en-GB" sz="1400" dirty="0">
                <a:latin typeface="Arial" panose="020B0604020202020204" pitchFamily="34" charset="0"/>
                <a:cs typeface="Arial" panose="020B0604020202020204" pitchFamily="34" charset="0"/>
              </a:rPr>
              <a:t>It is worth noting that, even with these limitations applied to the fitting, there is a very real danger of an </a:t>
            </a:r>
            <a:r>
              <a:rPr lang="en-GB" sz="1400" dirty="0" err="1">
                <a:latin typeface="Arial" panose="020B0604020202020204" pitchFamily="34" charset="0"/>
                <a:cs typeface="Arial" panose="020B0604020202020204" pitchFamily="34" charset="0"/>
              </a:rPr>
              <a:t>overparametrised</a:t>
            </a:r>
            <a:r>
              <a:rPr lang="en-GB" sz="1400" dirty="0">
                <a:latin typeface="Arial" panose="020B0604020202020204" pitchFamily="34" charset="0"/>
                <a:cs typeface="Arial" panose="020B0604020202020204" pitchFamily="34" charset="0"/>
              </a:rPr>
              <a:t> fit here, and thus I’d suggest that these fittings should only be taken as indicative that the </a:t>
            </a:r>
            <a:r>
              <a:rPr lang="en-GB" sz="1400" baseline="30000" dirty="0">
                <a:latin typeface="Arial" panose="020B0604020202020204" pitchFamily="34" charset="0"/>
                <a:cs typeface="Arial" panose="020B0604020202020204" pitchFamily="34" charset="0"/>
              </a:rPr>
              <a:t>15</a:t>
            </a:r>
            <a:r>
              <a:rPr lang="en-GB" sz="1400" dirty="0">
                <a:latin typeface="Arial" panose="020B0604020202020204" pitchFamily="34" charset="0"/>
                <a:cs typeface="Arial" panose="020B0604020202020204" pitchFamily="34" charset="0"/>
              </a:rPr>
              <a:t>N spectra “are consistent with approximately eight distinct </a:t>
            </a:r>
            <a:r>
              <a:rPr lang="en-GB" sz="1400" baseline="30000" dirty="0">
                <a:latin typeface="Arial" panose="020B0604020202020204" pitchFamily="34" charset="0"/>
                <a:cs typeface="Arial" panose="020B0604020202020204" pitchFamily="34" charset="0"/>
              </a:rPr>
              <a:t>15</a:t>
            </a:r>
            <a:r>
              <a:rPr lang="en-GB" sz="1400" dirty="0">
                <a:latin typeface="Arial" panose="020B0604020202020204" pitchFamily="34" charset="0"/>
                <a:cs typeface="Arial" panose="020B0604020202020204" pitchFamily="34" charset="0"/>
              </a:rPr>
              <a:t>N environments”, and thus are consistent with limited number of FA</a:t>
            </a:r>
            <a:r>
              <a:rPr lang="en-GB" sz="1400" baseline="30000" dirty="0">
                <a:latin typeface="Arial" panose="020B0604020202020204" pitchFamily="34" charset="0"/>
                <a:cs typeface="Arial" panose="020B0604020202020204" pitchFamily="34" charset="0"/>
              </a:rPr>
              <a:t>+</a:t>
            </a:r>
            <a:r>
              <a:rPr lang="en-GB" sz="1400" dirty="0">
                <a:latin typeface="Arial" panose="020B0604020202020204" pitchFamily="34" charset="0"/>
                <a:cs typeface="Arial" panose="020B0604020202020204" pitchFamily="34" charset="0"/>
              </a:rPr>
              <a:t> orientations with respect to the surround </a:t>
            </a:r>
            <a:r>
              <a:rPr lang="en-GB" sz="1400" dirty="0" err="1">
                <a:latin typeface="Arial" panose="020B0604020202020204" pitchFamily="34" charset="0"/>
                <a:cs typeface="Arial" panose="020B0604020202020204" pitchFamily="34" charset="0"/>
              </a:rPr>
              <a:t>haloplumbate</a:t>
            </a:r>
            <a:r>
              <a:rPr lang="en-GB" sz="1400" dirty="0">
                <a:latin typeface="Arial" panose="020B0604020202020204" pitchFamily="34" charset="0"/>
                <a:cs typeface="Arial" panose="020B0604020202020204" pitchFamily="34" charset="0"/>
              </a:rPr>
              <a:t> network.</a:t>
            </a:r>
          </a:p>
          <a:p>
            <a:pPr marL="285750" indent="-285750" algn="just">
              <a:buFont typeface="Wingdings" panose="05000000000000000000" pitchFamily="2" charset="2"/>
              <a:buChar char="§"/>
            </a:pPr>
            <a:endParaRPr lang="en-GB" sz="14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GB" sz="1400" dirty="0">
                <a:latin typeface="Arial" panose="020B0604020202020204" pitchFamily="34" charset="0"/>
                <a:cs typeface="Arial" panose="020B0604020202020204" pitchFamily="34" charset="0"/>
              </a:rPr>
              <a:t>Note: Colours shown are an aid to the eye only.</a:t>
            </a:r>
          </a:p>
        </p:txBody>
      </p:sp>
      <p:pic>
        <p:nvPicPr>
          <p:cNvPr id="2" name="Picture 1" descr="Swedish NMR Centre, University of Gothenburg">
            <a:extLst>
              <a:ext uri="{FF2B5EF4-FFF2-40B4-BE49-F238E27FC236}">
                <a16:creationId xmlns:a16="http://schemas.microsoft.com/office/drawing/2014/main" id="{E40FE0A8-BEAD-A091-B53D-C960B1C8339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819390" y="122766"/>
            <a:ext cx="1231098" cy="692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23665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51</TotalTime>
  <Words>624</Words>
  <Application>Microsoft Office PowerPoint</Application>
  <PresentationFormat>Widescreen</PresentationFormat>
  <Paragraphs>34</Paragraphs>
  <Slides>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Aptos</vt:lpstr>
      <vt:lpstr>Aptos Display</vt:lpstr>
      <vt:lpstr>Arial</vt:lpstr>
      <vt:lpstr>Georgia</vt:lpstr>
      <vt:lpstr>Wingdings</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Benjamin Gallant (Chemistry)</dc:creator>
  <cp:lastModifiedBy>Benjamin Gallant (Chemistry)</cp:lastModifiedBy>
  <cp:revision>1</cp:revision>
  <dcterms:created xsi:type="dcterms:W3CDTF">2025-02-14T01:42:58Z</dcterms:created>
  <dcterms:modified xsi:type="dcterms:W3CDTF">2025-02-14T02:34:18Z</dcterms:modified>
</cp:coreProperties>
</file>